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2" r:id="rId5"/>
    <p:sldId id="265" r:id="rId6"/>
    <p:sldId id="267" r:id="rId7"/>
    <p:sldId id="261" r:id="rId8"/>
    <p:sldId id="268" r:id="rId9"/>
    <p:sldId id="260" r:id="rId10"/>
    <p:sldId id="263" r:id="rId11"/>
    <p:sldId id="269" r:id="rId12"/>
    <p:sldId id="270" r:id="rId13"/>
    <p:sldId id="264" r:id="rId14"/>
    <p:sldId id="279" r:id="rId15"/>
    <p:sldId id="280" r:id="rId16"/>
    <p:sldId id="283" r:id="rId17"/>
    <p:sldId id="282" r:id="rId18"/>
    <p:sldId id="284" r:id="rId19"/>
    <p:sldId id="285" r:id="rId20"/>
    <p:sldId id="286" r:id="rId21"/>
    <p:sldId id="287" r:id="rId22"/>
    <p:sldId id="288" r:id="rId23"/>
    <p:sldId id="289" r:id="rId24"/>
    <p:sldId id="290" r:id="rId25"/>
    <p:sldId id="291" r:id="rId26"/>
    <p:sldId id="271" r:id="rId27"/>
    <p:sldId id="272" r:id="rId28"/>
    <p:sldId id="273" r:id="rId29"/>
    <p:sldId id="274" r:id="rId30"/>
    <p:sldId id="275" r:id="rId31"/>
    <p:sldId id="276" r:id="rId32"/>
    <p:sldId id="277" r:id="rId33"/>
    <p:sldId id="278" r:id="rId34"/>
    <p:sldId id="292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03" autoAdjust="0"/>
  </p:normalViewPr>
  <p:slideViewPr>
    <p:cSldViewPr>
      <p:cViewPr>
        <p:scale>
          <a:sx n="76" d="100"/>
          <a:sy n="76" d="100"/>
        </p:scale>
        <p:origin x="-984" y="-6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B172D-C934-4D4C-B123-2FCDB8E1C5DF}" type="datetimeFigureOut">
              <a:rPr lang="en-US" smtClean="0"/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0C03F-540A-46BF-BF9A-A5E1AFB323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B172D-C934-4D4C-B123-2FCDB8E1C5DF}" type="datetimeFigureOut">
              <a:rPr lang="en-US" smtClean="0"/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0C03F-540A-46BF-BF9A-A5E1AFB323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B172D-C934-4D4C-B123-2FCDB8E1C5DF}" type="datetimeFigureOut">
              <a:rPr lang="en-US" smtClean="0"/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0C03F-540A-46BF-BF9A-A5E1AFB323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B172D-C934-4D4C-B123-2FCDB8E1C5DF}" type="datetimeFigureOut">
              <a:rPr lang="en-US" smtClean="0"/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0C03F-540A-46BF-BF9A-A5E1AFB323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B172D-C934-4D4C-B123-2FCDB8E1C5DF}" type="datetimeFigureOut">
              <a:rPr lang="en-US" smtClean="0"/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0C03F-540A-46BF-BF9A-A5E1AFB323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B172D-C934-4D4C-B123-2FCDB8E1C5DF}" type="datetimeFigureOut">
              <a:rPr lang="en-US" smtClean="0"/>
              <a:t>4/12/2012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0C03F-540A-46BF-BF9A-A5E1AFB3231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B172D-C934-4D4C-B123-2FCDB8E1C5DF}" type="datetimeFigureOut">
              <a:rPr lang="en-US" smtClean="0"/>
              <a:t>4/12/2012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0C03F-540A-46BF-BF9A-A5E1AFB323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B172D-C934-4D4C-B123-2FCDB8E1C5DF}" type="datetimeFigureOut">
              <a:rPr lang="en-US" smtClean="0"/>
              <a:t>4/12/2012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0C03F-540A-46BF-BF9A-A5E1AFB323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B172D-C934-4D4C-B123-2FCDB8E1C5DF}" type="datetimeFigureOut">
              <a:rPr lang="en-US" smtClean="0"/>
              <a:t>4/12/2012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0C03F-540A-46BF-BF9A-A5E1AFB323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B172D-C934-4D4C-B123-2FCDB8E1C5DF}" type="datetimeFigureOut">
              <a:rPr lang="en-US" smtClean="0"/>
              <a:t>4/12/2012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3E0C03F-540A-46BF-BF9A-A5E1AFB323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B172D-C934-4D4C-B123-2FCDB8E1C5DF}" type="datetimeFigureOut">
              <a:rPr lang="en-US" smtClean="0"/>
              <a:t>4/12/2012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0C03F-540A-46BF-BF9A-A5E1AFB323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1F0B172D-C934-4D4C-B123-2FCDB8E1C5DF}" type="datetimeFigureOut">
              <a:rPr lang="en-US" smtClean="0"/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73E0C03F-540A-46BF-BF9A-A5E1AFB3231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g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688089" y="1319221"/>
            <a:ext cx="5716772" cy="1912089"/>
          </a:xfrm>
        </p:spPr>
        <p:txBody>
          <a:bodyPr/>
          <a:lstStyle/>
          <a:p>
            <a:r>
              <a:rPr lang="en-US" sz="4000" dirty="0" smtClean="0"/>
              <a:t>History of Hacking and Cybercrime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984191" y="2614537"/>
            <a:ext cx="6480112" cy="1735043"/>
          </a:xfrm>
        </p:spPr>
        <p:txBody>
          <a:bodyPr>
            <a:noAutofit/>
          </a:bodyPr>
          <a:lstStyle/>
          <a:p>
            <a:r>
              <a:rPr lang="en-US" sz="2400" dirty="0" smtClean="0"/>
              <a:t>By </a:t>
            </a:r>
          </a:p>
          <a:p>
            <a:r>
              <a:rPr lang="en-US" sz="2400" dirty="0" smtClean="0"/>
              <a:t>Bruce Phillips </a:t>
            </a:r>
          </a:p>
          <a:p>
            <a:r>
              <a:rPr lang="en-US" sz="2400" dirty="0" err="1" smtClean="0"/>
              <a:t>Crissy</a:t>
            </a:r>
            <a:r>
              <a:rPr lang="en-US" sz="2400" dirty="0" smtClean="0"/>
              <a:t> Hughes</a:t>
            </a:r>
          </a:p>
          <a:p>
            <a:r>
              <a:rPr lang="en-US" sz="2400" dirty="0" smtClean="0"/>
              <a:t>Carlos </a:t>
            </a:r>
            <a:r>
              <a:rPr lang="en-US" sz="2400" dirty="0" err="1" smtClean="0"/>
              <a:t>Betetta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5927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/>
              <a:t>Kevin </a:t>
            </a:r>
            <a:r>
              <a:rPr lang="en-US" sz="3600" dirty="0" err="1" smtClean="0"/>
              <a:t>mitnik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833528"/>
            <a:ext cx="5638800" cy="4195672"/>
          </a:xfrm>
        </p:spPr>
      </p:pic>
    </p:spTree>
    <p:extLst>
      <p:ext uri="{BB962C8B-B14F-4D97-AF65-F5344CB8AC3E}">
        <p14:creationId xmlns:p14="http://schemas.microsoft.com/office/powerpoint/2010/main" val="89099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/>
              <a:t>Kevin </a:t>
            </a:r>
            <a:r>
              <a:rPr lang="en-US" sz="3600" dirty="0" err="1" smtClean="0"/>
              <a:t>mitnik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066800"/>
            <a:ext cx="7520940" cy="3886200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en-US" dirty="0" smtClean="0"/>
              <a:t>STARTED AT AGE 12</a:t>
            </a:r>
          </a:p>
          <a:p>
            <a:pPr marL="0" indent="0"/>
            <a:endParaRPr lang="en-US" dirty="0" smtClean="0"/>
          </a:p>
          <a:p>
            <a:pPr>
              <a:buBlip>
                <a:blip r:embed="rId2"/>
              </a:buBlip>
            </a:pPr>
            <a:r>
              <a:rPr lang="en-US" dirty="0" smtClean="0"/>
              <a:t>HACKED:</a:t>
            </a:r>
          </a:p>
          <a:p>
            <a:pPr lvl="3">
              <a:buBlip>
                <a:blip r:embed="rId2"/>
              </a:buBlip>
            </a:pPr>
            <a:r>
              <a:rPr lang="en-US" b="1" dirty="0" smtClean="0"/>
              <a:t>LA’s BUS PUNCH CARD SYSTEM</a:t>
            </a:r>
          </a:p>
          <a:p>
            <a:pPr lvl="3">
              <a:buBlip>
                <a:blip r:embed="rId2"/>
              </a:buBlip>
            </a:pPr>
            <a:r>
              <a:rPr lang="en-US" b="1" dirty="0" smtClean="0"/>
              <a:t>CELL PHONES</a:t>
            </a:r>
          </a:p>
          <a:p>
            <a:pPr lvl="3">
              <a:buBlip>
                <a:blip r:embed="rId2"/>
              </a:buBlip>
            </a:pPr>
            <a:r>
              <a:rPr lang="en-US" b="1" dirty="0" smtClean="0"/>
              <a:t>FAST FOOD SPEAKER SYSTEMS</a:t>
            </a:r>
          </a:p>
          <a:p>
            <a:pPr lvl="3">
              <a:buBlip>
                <a:blip r:embed="rId2"/>
              </a:buBlip>
            </a:pPr>
            <a:r>
              <a:rPr lang="en-US" b="1" dirty="0" smtClean="0"/>
              <a:t>DEC COMPUTER SYSTEM</a:t>
            </a:r>
          </a:p>
          <a:p>
            <a:pPr marL="0" indent="0"/>
            <a:endParaRPr lang="en-US" dirty="0" smtClean="0"/>
          </a:p>
          <a:p>
            <a:pPr>
              <a:buBlip>
                <a:blip r:embed="rId2"/>
              </a:buBlip>
            </a:pPr>
            <a:r>
              <a:rPr lang="en-US" dirty="0" smtClean="0"/>
              <a:t>WENT ON TWO AND A HALF YEAR HACKING SPREE ACROSS THE COUNTRY</a:t>
            </a:r>
          </a:p>
          <a:p>
            <a:pPr>
              <a:buBlip>
                <a:blip r:embed="rId2"/>
              </a:buBlip>
            </a:pPr>
            <a:r>
              <a:rPr lang="en-US" dirty="0" smtClean="0"/>
              <a:t>CAUGHT BY “CELLULAR FREQUENCY DIRECTION-FINDING ANTENNA HOOKED UP TO A LAPTOP TO NARROW THE SEARCH TO AN APARTMENT COMPLEX”</a:t>
            </a:r>
          </a:p>
          <a:p>
            <a:pPr>
              <a:buBlip>
                <a:blip r:embed="rId2"/>
              </a:buBlip>
            </a:pPr>
            <a:r>
              <a:rPr lang="en-US" dirty="0" smtClean="0"/>
              <a:t>SENTENCED TO FIVE YEARS OF PRISON AND EIGHT MONTHS OF SOLITARY</a:t>
            </a:r>
          </a:p>
          <a:p>
            <a:pPr lvl="1">
              <a:buBlip>
                <a:blip r:embed="rId2"/>
              </a:buBlip>
            </a:pPr>
            <a:endParaRPr lang="en-US" b="1" dirty="0" smtClean="0"/>
          </a:p>
          <a:p>
            <a:pPr marL="0" indent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8308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/>
              <a:t>Kevin </a:t>
            </a:r>
            <a:r>
              <a:rPr lang="en-US" sz="3600" dirty="0" err="1" smtClean="0"/>
              <a:t>mitnik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066800"/>
            <a:ext cx="7520940" cy="3886200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en-US" dirty="0" smtClean="0"/>
              <a:t>OWNS HIS OWN COMPUTER SECURITY CONSULTING COMPANY (MITNIK  SECURITY CONSULTING, LLC)</a:t>
            </a:r>
            <a:br>
              <a:rPr lang="en-US" dirty="0" smtClean="0"/>
            </a:br>
            <a:endParaRPr lang="en-US" dirty="0" smtClean="0"/>
          </a:p>
          <a:p>
            <a:pPr lvl="3">
              <a:buBlip>
                <a:blip r:embed="rId2"/>
              </a:buBlip>
            </a:pPr>
            <a:r>
              <a:rPr lang="en-US" b="1" dirty="0" smtClean="0"/>
              <a:t>NOW CAN LEGALLY HACK INTO SERVERS</a:t>
            </a:r>
          </a:p>
          <a:p>
            <a:pPr marL="0" indent="0"/>
            <a:endParaRPr lang="en-US" dirty="0" smtClean="0"/>
          </a:p>
          <a:p>
            <a:pPr>
              <a:buBlip>
                <a:blip r:embed="rId2"/>
              </a:buBlip>
            </a:pPr>
            <a:r>
              <a:rPr lang="en-US" dirty="0" smtClean="0"/>
              <a:t>STATED “IF I HAD PERFORMED THE SAME HACKS THAT I HAD DONE IN THE PAST TODAY, I WOULD MOST LIKELY BE IN GUANTANAMO BAY, CONSIDERING ALL THE SECURITY LAWS PASSED AFTER 9/11</a:t>
            </a:r>
          </a:p>
        </p:txBody>
      </p:sp>
    </p:spTree>
    <p:extLst>
      <p:ext uri="{BB962C8B-B14F-4D97-AF65-F5344CB8AC3E}">
        <p14:creationId xmlns:p14="http://schemas.microsoft.com/office/powerpoint/2010/main" val="58795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159" y="0"/>
            <a:ext cx="6628735" cy="506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8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/>
              <a:t>Hacker Laws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0" dirty="0" smtClean="0"/>
              <a:t>Why do we have hacker laws? 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 smtClean="0"/>
              <a:t>Development of New Technologies for business and / or personal use</a:t>
            </a:r>
          </a:p>
          <a:p>
            <a:pPr marL="0" indent="0"/>
            <a:endParaRPr lang="en-US" sz="2400" b="0" dirty="0" smtClean="0"/>
          </a:p>
          <a:p>
            <a:pPr lvl="3">
              <a:buFont typeface="Arial" pitchFamily="34" charset="0"/>
              <a:buChar char="•"/>
            </a:pPr>
            <a:r>
              <a:rPr lang="en-US" sz="2400" dirty="0" smtClean="0"/>
              <a:t>Computers and Microchips</a:t>
            </a:r>
          </a:p>
          <a:p>
            <a:pPr marL="466344" lvl="3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9443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530" y="381000"/>
            <a:ext cx="7520940" cy="548640"/>
          </a:xfrm>
        </p:spPr>
        <p:txBody>
          <a:bodyPr/>
          <a:lstStyle/>
          <a:p>
            <a:pPr algn="ctr"/>
            <a:r>
              <a:rPr lang="en-US" sz="3200" dirty="0" smtClean="0"/>
              <a:t>Hacker Laws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66344" lvl="3" indent="0">
              <a:buNone/>
            </a:pPr>
            <a:r>
              <a:rPr lang="en-US" sz="2400" dirty="0" smtClean="0"/>
              <a:t>Old Days				</a:t>
            </a:r>
          </a:p>
          <a:p>
            <a:pPr marL="466344" lvl="3" indent="0">
              <a:buNone/>
            </a:pPr>
            <a:endParaRPr lang="en-US" sz="2400" dirty="0"/>
          </a:p>
          <a:p>
            <a:pPr marL="466344" lvl="3" indent="0">
              <a:buNone/>
            </a:pPr>
            <a:endParaRPr lang="en-US" sz="2400" dirty="0" smtClean="0"/>
          </a:p>
          <a:p>
            <a:pPr marL="466344" lvl="3" indent="0">
              <a:buNone/>
            </a:pPr>
            <a:r>
              <a:rPr lang="en-US" sz="2400" dirty="0" smtClean="0"/>
              <a:t>				</a:t>
            </a:r>
            <a:endParaRPr lang="en-US" sz="2400" dirty="0"/>
          </a:p>
          <a:p>
            <a:pPr marL="466344" lvl="3" indent="0">
              <a:buNone/>
            </a:pPr>
            <a:endParaRPr lang="en-US" sz="2400" dirty="0" smtClean="0"/>
          </a:p>
          <a:p>
            <a:pPr marL="466344" lvl="3" indent="0">
              <a:buNone/>
            </a:pPr>
            <a:endParaRPr lang="en-US" sz="2400" dirty="0"/>
          </a:p>
          <a:p>
            <a:pPr marL="466344" lvl="3" indent="0">
              <a:buNone/>
            </a:pPr>
            <a:endParaRPr lang="en-US" sz="2400" dirty="0" smtClean="0"/>
          </a:p>
          <a:p>
            <a:pPr marL="466344" lvl="3" indent="0">
              <a:buNone/>
            </a:pPr>
            <a:r>
              <a:rPr lang="en-US" sz="2400" dirty="0" smtClean="0"/>
              <a:t>Thief’s Tools  			Crow Bar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752600"/>
            <a:ext cx="2003552" cy="20035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1295400"/>
            <a:ext cx="2651760" cy="2651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338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530" y="381000"/>
            <a:ext cx="7520940" cy="548640"/>
          </a:xfrm>
        </p:spPr>
        <p:txBody>
          <a:bodyPr/>
          <a:lstStyle/>
          <a:p>
            <a:pPr algn="ctr"/>
            <a:r>
              <a:rPr lang="en-US" sz="3200" dirty="0" smtClean="0"/>
              <a:t>Hacker Laws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66344" lvl="3" indent="0">
              <a:buNone/>
            </a:pPr>
            <a:r>
              <a:rPr lang="en-US" sz="2800" b="1" dirty="0" smtClean="0"/>
              <a:t>Today</a:t>
            </a:r>
            <a:r>
              <a:rPr lang="en-US" sz="2400" dirty="0" smtClean="0"/>
              <a:t>				</a:t>
            </a:r>
          </a:p>
          <a:p>
            <a:pPr marL="466344" lvl="3" indent="0">
              <a:buNone/>
            </a:pPr>
            <a:endParaRPr lang="en-US" sz="2400" dirty="0"/>
          </a:p>
          <a:p>
            <a:pPr marL="466344" lvl="3" indent="0">
              <a:buNone/>
            </a:pPr>
            <a:r>
              <a:rPr lang="en-US" sz="2400" dirty="0" smtClean="0"/>
              <a:t>				</a:t>
            </a:r>
          </a:p>
          <a:p>
            <a:pPr marL="466344" lvl="3" indent="0">
              <a:buNone/>
            </a:pPr>
            <a:r>
              <a:rPr lang="en-US" sz="2400" dirty="0" smtClean="0"/>
              <a:t>				</a:t>
            </a:r>
            <a:endParaRPr lang="en-US" sz="2400" dirty="0"/>
          </a:p>
          <a:p>
            <a:pPr marL="466344" lvl="3" indent="0">
              <a:buNone/>
            </a:pPr>
            <a:endParaRPr lang="en-US" sz="2400" dirty="0" smtClean="0"/>
          </a:p>
          <a:p>
            <a:pPr marL="466344" lvl="3" indent="0">
              <a:buNone/>
            </a:pPr>
            <a:endParaRPr lang="en-US" sz="2400" dirty="0"/>
          </a:p>
          <a:p>
            <a:pPr marL="466344" lvl="3" indent="0">
              <a:buNone/>
            </a:pPr>
            <a:endParaRPr lang="en-US" sz="2400" dirty="0" smtClean="0"/>
          </a:p>
          <a:p>
            <a:pPr marL="466344" lvl="3" indent="0">
              <a:buNone/>
            </a:pPr>
            <a:r>
              <a:rPr lang="en-US" sz="2400" dirty="0" smtClean="0"/>
              <a:t>Computer   		Wireless Sniffer Device 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69720"/>
            <a:ext cx="2377440" cy="23774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1167426"/>
            <a:ext cx="1564565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62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/>
              <a:t>First Computer Hacker Laws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u="sng" dirty="0" smtClean="0"/>
              <a:t>Computer Fraud and Abuse Act of 1984 </a:t>
            </a:r>
          </a:p>
          <a:p>
            <a:pPr lvl="3"/>
            <a:r>
              <a:rPr lang="en-US" sz="2400" dirty="0" smtClean="0"/>
              <a:t> to protect from cybercrimes</a:t>
            </a:r>
          </a:p>
          <a:p>
            <a:pPr lvl="3"/>
            <a:r>
              <a:rPr lang="en-US" sz="2400" dirty="0" smtClean="0"/>
              <a:t> Defined illegal acts with computer </a:t>
            </a:r>
          </a:p>
          <a:p>
            <a:pPr lvl="4"/>
            <a:r>
              <a:rPr lang="en-US" sz="2400" dirty="0" smtClean="0"/>
              <a:t>Computer Espionage</a:t>
            </a:r>
          </a:p>
          <a:p>
            <a:pPr lvl="4"/>
            <a:r>
              <a:rPr lang="en-US" sz="2400" dirty="0" smtClean="0"/>
              <a:t>Computer Trespassing</a:t>
            </a:r>
          </a:p>
          <a:p>
            <a:pPr lvl="4"/>
            <a:r>
              <a:rPr lang="en-US" sz="2400" dirty="0" smtClean="0"/>
              <a:t>Damage and Fraud with Computer </a:t>
            </a:r>
          </a:p>
          <a:p>
            <a:pPr marL="466344" lvl="3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495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/>
              <a:t>First Computer Hacker Laws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u="sng" dirty="0" smtClean="0"/>
              <a:t>Computer Fraud and Abuse Act of 1984 </a:t>
            </a:r>
          </a:p>
          <a:p>
            <a:pPr lvl="3"/>
            <a:r>
              <a:rPr lang="en-US" sz="2400" dirty="0" smtClean="0"/>
              <a:t> Defined Criminal Conduct </a:t>
            </a:r>
          </a:p>
          <a:p>
            <a:pPr lvl="4"/>
            <a:r>
              <a:rPr lang="en-US" sz="2400" dirty="0" smtClean="0"/>
              <a:t>Accessing computers without authorization </a:t>
            </a:r>
          </a:p>
          <a:p>
            <a:pPr lvl="4"/>
            <a:r>
              <a:rPr lang="en-US" sz="2400" dirty="0" smtClean="0"/>
              <a:t>Accessing computers in excess of authority</a:t>
            </a:r>
          </a:p>
          <a:p>
            <a:pPr lvl="5"/>
            <a:r>
              <a:rPr lang="en-US" sz="2200" dirty="0" smtClean="0"/>
              <a:t>** Company must have a good DBA and access policy</a:t>
            </a:r>
          </a:p>
          <a:p>
            <a:pPr lvl="4"/>
            <a:r>
              <a:rPr lang="en-US" sz="2400" dirty="0" smtClean="0"/>
              <a:t>And using stolen information to cause loss, damage or fraud</a:t>
            </a:r>
          </a:p>
          <a:p>
            <a:pPr lvl="4"/>
            <a:endParaRPr lang="en-US" sz="2400" dirty="0" smtClean="0"/>
          </a:p>
          <a:p>
            <a:pPr marL="466344" lvl="3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1485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/>
              <a:t>First Computer Hacker Laws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u="sng" dirty="0"/>
              <a:t>Computer Fraud and Abuse Act of 1984 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 smtClean="0"/>
              <a:t>In 1984, why the need for new computer hacker laws? </a:t>
            </a:r>
          </a:p>
          <a:p>
            <a:pPr>
              <a:buFont typeface="Arial" pitchFamily="34" charset="0"/>
              <a:buChar char="•"/>
            </a:pPr>
            <a:r>
              <a:rPr lang="en-US" sz="2400" b="0" dirty="0" smtClean="0"/>
              <a:t>Latest High Tech Device: Personal Computer</a:t>
            </a:r>
          </a:p>
          <a:p>
            <a:pPr lvl="4"/>
            <a:r>
              <a:rPr lang="en-US" sz="2400" dirty="0" smtClean="0"/>
              <a:t>IBM-PC </a:t>
            </a:r>
          </a:p>
          <a:p>
            <a:pPr lvl="4"/>
            <a:r>
              <a:rPr lang="en-US" sz="2400" dirty="0" smtClean="0"/>
              <a:t>Bill Gates and Windows</a:t>
            </a:r>
          </a:p>
          <a:p>
            <a:pPr lvl="4"/>
            <a:endParaRPr lang="en-US" sz="2400" dirty="0"/>
          </a:p>
          <a:p>
            <a:pPr lvl="4"/>
            <a:endParaRPr lang="en-US" sz="2400" dirty="0" smtClean="0"/>
          </a:p>
          <a:p>
            <a:pPr lvl="4"/>
            <a:endParaRPr lang="en-US" sz="2400" dirty="0" smtClean="0"/>
          </a:p>
          <a:p>
            <a:pPr marL="466344" lvl="3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98613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Technological</a:t>
            </a:r>
            <a:r>
              <a:rPr lang="en-US" dirty="0" smtClean="0"/>
              <a:t> </a:t>
            </a:r>
            <a:r>
              <a:rPr lang="en-US" sz="3600" dirty="0" smtClean="0"/>
              <a:t>Developments 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8700" y="1547019"/>
            <a:ext cx="2028825" cy="268605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371600"/>
            <a:ext cx="2857500" cy="28575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1601" y="1371600"/>
            <a:ext cx="2143125" cy="28575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7200" y="4264086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 smtClean="0"/>
              <a:t>IPad</a:t>
            </a:r>
            <a:endParaRPr lang="en-US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733800" y="4229100"/>
            <a:ext cx="2286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Blackberry</a:t>
            </a:r>
            <a:endParaRPr lang="en-US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931600" y="4258646"/>
            <a:ext cx="18313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Xbox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553245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/>
              <a:t>First Computer Hacker Laws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u="sng" dirty="0" smtClean="0"/>
              <a:t>Computer Fraud and Abuse Act of 1984</a:t>
            </a:r>
            <a:r>
              <a:rPr lang="en-US" sz="2400" b="0" dirty="0" smtClean="0"/>
              <a:t> </a:t>
            </a:r>
          </a:p>
          <a:p>
            <a:pPr lvl="3"/>
            <a:r>
              <a:rPr lang="en-US" sz="2400" dirty="0" smtClean="0"/>
              <a:t> In 1984, Expansion of Programming </a:t>
            </a:r>
          </a:p>
          <a:p>
            <a:pPr lvl="4"/>
            <a:r>
              <a:rPr lang="en-US" sz="2400" dirty="0" smtClean="0"/>
              <a:t>Writing computer code to develop ‘Apps’ (software tools)</a:t>
            </a:r>
          </a:p>
          <a:p>
            <a:pPr lvl="4"/>
            <a:r>
              <a:rPr lang="en-US" sz="2400" dirty="0" smtClean="0"/>
              <a:t>Some Programmers succumb to the Dark Side and developed worms and viruses </a:t>
            </a:r>
          </a:p>
          <a:p>
            <a:pPr lvl="4"/>
            <a:endParaRPr lang="en-US" sz="2400" dirty="0" smtClean="0"/>
          </a:p>
          <a:p>
            <a:pPr marL="466344" lvl="3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36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200" dirty="0" smtClean="0"/>
              <a:t>PATRIOT Act of 2001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2"/>
            <a:r>
              <a:rPr lang="en-US" sz="2400" dirty="0" smtClean="0"/>
              <a:t> Disclosure of Electronic Communications to Law Enforcement </a:t>
            </a:r>
          </a:p>
          <a:p>
            <a:pPr lvl="2"/>
            <a:endParaRPr lang="en-US" sz="2400" dirty="0"/>
          </a:p>
          <a:p>
            <a:pPr lvl="2"/>
            <a:r>
              <a:rPr lang="en-US" sz="2400" dirty="0" smtClean="0"/>
              <a:t> Authorities can get permission to intercept communications on Protected Computers</a:t>
            </a:r>
          </a:p>
          <a:p>
            <a:pPr lvl="2"/>
            <a:r>
              <a:rPr lang="en-US" sz="2400" dirty="0" smtClean="0"/>
              <a:t> Bypassing Wiretap Statutes</a:t>
            </a:r>
          </a:p>
          <a:p>
            <a:pPr lvl="2"/>
            <a:r>
              <a:rPr lang="en-US" sz="2400" dirty="0"/>
              <a:t> </a:t>
            </a:r>
            <a:r>
              <a:rPr lang="en-US" sz="2400" dirty="0" smtClean="0"/>
              <a:t>Including Computers outside the United States  </a:t>
            </a:r>
          </a:p>
          <a:p>
            <a:pPr lvl="4"/>
            <a:endParaRPr lang="en-US" sz="2400" dirty="0" smtClean="0"/>
          </a:p>
          <a:p>
            <a:pPr marL="466344" lvl="3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3134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28600"/>
            <a:ext cx="7406640" cy="914400"/>
          </a:xfrm>
        </p:spPr>
        <p:txBody>
          <a:bodyPr/>
          <a:lstStyle/>
          <a:p>
            <a:pPr algn="ctr"/>
            <a:r>
              <a:rPr lang="en-US" dirty="0" smtClean="0"/>
              <a:t>California Comprehensive Computer Data Access and Fraud 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37744" lvl="2" indent="0">
              <a:buNone/>
            </a:pPr>
            <a:r>
              <a:rPr lang="en-US" sz="2400" dirty="0" smtClean="0"/>
              <a:t> </a:t>
            </a:r>
          </a:p>
          <a:p>
            <a:pPr lvl="2"/>
            <a:r>
              <a:rPr lang="en-US" sz="2400" dirty="0" smtClean="0"/>
              <a:t> State Specific Law</a:t>
            </a:r>
          </a:p>
          <a:p>
            <a:pPr lvl="2"/>
            <a:endParaRPr lang="en-US" sz="2400" dirty="0" smtClean="0"/>
          </a:p>
          <a:p>
            <a:pPr lvl="2"/>
            <a:r>
              <a:rPr lang="en-US" sz="2400" dirty="0" smtClean="0"/>
              <a:t> Allows Civil Actions (Lawsuits) and Compensatory Damages </a:t>
            </a:r>
          </a:p>
          <a:p>
            <a:pPr marL="237744" lvl="2" indent="0">
              <a:buNone/>
            </a:pPr>
            <a:r>
              <a:rPr lang="en-US" sz="2400" dirty="0" smtClean="0"/>
              <a:t> </a:t>
            </a:r>
          </a:p>
          <a:p>
            <a:pPr lvl="2"/>
            <a:r>
              <a:rPr lang="en-US" sz="2400" dirty="0" smtClean="0"/>
              <a:t> Fines of $10,000 per offense and / or prison time</a:t>
            </a:r>
          </a:p>
          <a:p>
            <a:pPr lvl="4"/>
            <a:endParaRPr lang="en-US" sz="2400" dirty="0" smtClean="0"/>
          </a:p>
          <a:p>
            <a:pPr marL="466344" lvl="3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0825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28600"/>
            <a:ext cx="7406640" cy="914400"/>
          </a:xfrm>
        </p:spPr>
        <p:txBody>
          <a:bodyPr/>
          <a:lstStyle/>
          <a:p>
            <a:pPr algn="ctr"/>
            <a:r>
              <a:rPr lang="en-US" dirty="0" smtClean="0"/>
              <a:t>Sarbanes-Oxley Act 2002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37744" lvl="2" indent="0">
              <a:buNone/>
            </a:pPr>
            <a:r>
              <a:rPr lang="en-US" sz="2400" dirty="0" smtClean="0"/>
              <a:t> </a:t>
            </a:r>
          </a:p>
          <a:p>
            <a:pPr lvl="2"/>
            <a:r>
              <a:rPr lang="en-US" sz="2400" dirty="0" smtClean="0"/>
              <a:t> created to improve corporate and auditing responsibilities</a:t>
            </a:r>
          </a:p>
          <a:p>
            <a:pPr lvl="2"/>
            <a:r>
              <a:rPr lang="en-US" sz="2400" dirty="0" smtClean="0"/>
              <a:t> Section 404 establishing and maintaining internal controls </a:t>
            </a:r>
          </a:p>
          <a:p>
            <a:pPr lvl="2"/>
            <a:r>
              <a:rPr lang="en-US" sz="2400" dirty="0"/>
              <a:t> </a:t>
            </a:r>
            <a:r>
              <a:rPr lang="en-US" sz="2400" dirty="0" smtClean="0"/>
              <a:t>Results: Better internal controls and higher protection standards for all companies</a:t>
            </a:r>
          </a:p>
          <a:p>
            <a:pPr lvl="2"/>
            <a:r>
              <a:rPr lang="en-US" sz="2400" dirty="0"/>
              <a:t> </a:t>
            </a:r>
            <a:r>
              <a:rPr lang="en-US" sz="2400" dirty="0" smtClean="0"/>
              <a:t>Most companies implemented COSO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70695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28600"/>
            <a:ext cx="7406640" cy="914400"/>
          </a:xfrm>
        </p:spPr>
        <p:txBody>
          <a:bodyPr/>
          <a:lstStyle/>
          <a:p>
            <a:pPr algn="ctr"/>
            <a:r>
              <a:rPr lang="en-US" dirty="0" smtClean="0"/>
              <a:t>Critics of Sarbanes-Oxley Act 2002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37744" lvl="2" indent="0">
              <a:buNone/>
            </a:pPr>
            <a:r>
              <a:rPr lang="en-US" sz="2400" dirty="0" smtClean="0"/>
              <a:t> </a:t>
            </a:r>
          </a:p>
          <a:p>
            <a:pPr lvl="2"/>
            <a:r>
              <a:rPr lang="en-US" sz="2400" dirty="0" smtClean="0"/>
              <a:t> requirements are too strict and waste precious company resources</a:t>
            </a:r>
          </a:p>
          <a:p>
            <a:pPr marL="237744" lvl="2" indent="0">
              <a:buNone/>
            </a:pPr>
            <a:r>
              <a:rPr lang="en-US" sz="2400" dirty="0" smtClean="0"/>
              <a:t> </a:t>
            </a:r>
          </a:p>
          <a:p>
            <a:pPr lvl="2"/>
            <a:r>
              <a:rPr lang="en-US" sz="2400" dirty="0" smtClean="0"/>
              <a:t> Association of Certified Fraud Examiners</a:t>
            </a:r>
          </a:p>
          <a:p>
            <a:pPr lvl="3"/>
            <a:r>
              <a:rPr lang="en-US" sz="2400" dirty="0" smtClean="0"/>
              <a:t>Argued waste of company resources</a:t>
            </a:r>
          </a:p>
          <a:p>
            <a:pPr lvl="3"/>
            <a:endParaRPr lang="en-US" sz="2400" dirty="0"/>
          </a:p>
          <a:p>
            <a:pPr lvl="2"/>
            <a:r>
              <a:rPr lang="en-US" sz="2400" dirty="0" smtClean="0"/>
              <a:t> 2010 Restoring American Financial Stability Act – removed Sect 404 requirement for non-accelerated filers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35238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228600"/>
            <a:ext cx="7406640" cy="914400"/>
          </a:xfrm>
        </p:spPr>
        <p:txBody>
          <a:bodyPr/>
          <a:lstStyle/>
          <a:p>
            <a:pPr algn="ctr"/>
            <a:r>
              <a:rPr lang="en-US" dirty="0" smtClean="0"/>
              <a:t>Sarbanes-Oxley Act &amp; PCAOB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37744" lvl="2" indent="0">
              <a:buNone/>
            </a:pPr>
            <a:r>
              <a:rPr lang="en-US" sz="2400" dirty="0" smtClean="0"/>
              <a:t> </a:t>
            </a:r>
          </a:p>
          <a:p>
            <a:pPr lvl="2"/>
            <a:r>
              <a:rPr lang="en-US" sz="2400" dirty="0" smtClean="0"/>
              <a:t> Audit Standard 5 provides guidance for conducting audits of the effectiveness of Internal Controls of Financial Reporting </a:t>
            </a:r>
          </a:p>
          <a:p>
            <a:pPr marL="237744" lvl="2" indent="0">
              <a:buNone/>
            </a:pPr>
            <a:endParaRPr lang="en-US" sz="2400" dirty="0" smtClean="0"/>
          </a:p>
          <a:p>
            <a:pPr lvl="2"/>
            <a:r>
              <a:rPr lang="en-US" sz="2400" dirty="0" smtClean="0"/>
              <a:t>Critics complain about the vagueness of the guidance and reporting standards 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0066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US" sz="3600" cap="none" dirty="0" smtClean="0"/>
              <a:t>People are the problem!</a:t>
            </a:r>
            <a:endParaRPr lang="en-US" sz="3600" cap="none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066800"/>
            <a:ext cx="3581400" cy="3720306"/>
          </a:xfrm>
        </p:spPr>
      </p:pic>
    </p:spTree>
    <p:extLst>
      <p:ext uri="{BB962C8B-B14F-4D97-AF65-F5344CB8AC3E}">
        <p14:creationId xmlns:p14="http://schemas.microsoft.com/office/powerpoint/2010/main" val="220038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Getting Into The Network</a:t>
            </a:r>
            <a:endParaRPr lang="en-US" cap="none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85800" y="914400"/>
            <a:ext cx="7658100" cy="3962400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0" kern="0" dirty="0" smtClean="0">
                <a:latin typeface="Arial Narrow" pitchFamily="34" charset="0"/>
              </a:rPr>
              <a:t>Keeping </a:t>
            </a:r>
            <a:r>
              <a:rPr lang="en-US" sz="2400" b="0" kern="0" dirty="0">
                <a:latin typeface="Arial Narrow" pitchFamily="34" charset="0"/>
              </a:rPr>
              <a:t>attackers out of your IT network all together provides the best protection. </a:t>
            </a:r>
            <a:endParaRPr lang="en-US" sz="2400" b="0" kern="0" dirty="0" smtClean="0"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b="0" kern="0" dirty="0" smtClean="0">
                <a:latin typeface="Arial Narrow" pitchFamily="34" charset="0"/>
              </a:rPr>
              <a:t>Hackers </a:t>
            </a:r>
            <a:r>
              <a:rPr lang="en-US" sz="2400" b="0" kern="0" dirty="0">
                <a:latin typeface="Arial Narrow" pitchFamily="34" charset="0"/>
              </a:rPr>
              <a:t>are continually finding new ways to get beyond corporations’ IT security. </a:t>
            </a:r>
            <a:endParaRPr lang="en-US" sz="2400" b="0" kern="0" dirty="0" smtClean="0"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b="0" kern="0" dirty="0" smtClean="0">
                <a:latin typeface="Arial Narrow" pitchFamily="34" charset="0"/>
              </a:rPr>
              <a:t>Employee education  </a:t>
            </a:r>
          </a:p>
          <a:p>
            <a:pPr lvl="3">
              <a:buFont typeface="Arial" pitchFamily="34" charset="0"/>
              <a:buChar char="•"/>
            </a:pPr>
            <a:r>
              <a:rPr lang="en-US" sz="2400" b="0" kern="0" dirty="0" smtClean="0">
                <a:latin typeface="Arial Narrow" pitchFamily="34" charset="0"/>
              </a:rPr>
              <a:t>What needs to be protected?</a:t>
            </a:r>
          </a:p>
          <a:p>
            <a:pPr lvl="3">
              <a:buFont typeface="Arial" pitchFamily="34" charset="0"/>
              <a:buChar char="•"/>
            </a:pPr>
            <a:r>
              <a:rPr lang="en-US" sz="2400" b="0" kern="0" dirty="0" smtClean="0">
                <a:latin typeface="Arial Narrow" pitchFamily="34" charset="0"/>
              </a:rPr>
              <a:t>What are the procedures and policies to follow?</a:t>
            </a:r>
          </a:p>
          <a:p>
            <a:pPr>
              <a:buFont typeface="Arial" pitchFamily="34" charset="0"/>
              <a:buChar char="•"/>
            </a:pPr>
            <a:r>
              <a:rPr lang="en-US" sz="2400" b="0" kern="0" dirty="0" smtClean="0">
                <a:latin typeface="Arial Narrow" pitchFamily="34" charset="0"/>
              </a:rPr>
              <a:t>When an attack is successful, data and applications can be affected.</a:t>
            </a:r>
          </a:p>
          <a:p>
            <a:endParaRPr lang="en-US" sz="2400" b="0" kern="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454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1437703"/>
            <a:ext cx="2895600" cy="25770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Inside the Network Barrier</a:t>
            </a:r>
            <a:endParaRPr lang="en-US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7810500" cy="3990975"/>
          </a:xfrm>
        </p:spPr>
        <p:txBody>
          <a:bodyPr>
            <a:normAutofit fontScale="70000" lnSpcReduction="20000"/>
          </a:bodyPr>
          <a:lstStyle/>
          <a:p>
            <a:r>
              <a:rPr lang="en-US" sz="2900" b="0" dirty="0">
                <a:latin typeface="Arial Narrow" pitchFamily="34" charset="0"/>
              </a:rPr>
              <a:t>USB thumb </a:t>
            </a:r>
            <a:r>
              <a:rPr lang="en-US" sz="2900" b="0" dirty="0" smtClean="0">
                <a:latin typeface="Arial Narrow" pitchFamily="34" charset="0"/>
              </a:rPr>
              <a:t>drives</a:t>
            </a:r>
          </a:p>
          <a:p>
            <a:endParaRPr lang="en-US" sz="2300" b="0" dirty="0" smtClean="0">
              <a:latin typeface="Arial Narrow" pitchFamily="34" charset="0"/>
            </a:endParaRPr>
          </a:p>
          <a:p>
            <a:endParaRPr lang="en-US" sz="2000" b="0" dirty="0">
              <a:latin typeface="Arial Narrow" pitchFamily="34" charset="0"/>
            </a:endParaRPr>
          </a:p>
          <a:p>
            <a:endParaRPr lang="en-US" sz="2000" b="0" dirty="0" smtClean="0">
              <a:latin typeface="Arial Narrow" pitchFamily="34" charset="0"/>
            </a:endParaRPr>
          </a:p>
          <a:p>
            <a:endParaRPr lang="en-US" sz="2000" b="0" dirty="0">
              <a:latin typeface="Arial Narrow" pitchFamily="34" charset="0"/>
            </a:endParaRPr>
          </a:p>
          <a:p>
            <a:endParaRPr lang="en-US" sz="2000" b="0" dirty="0" smtClean="0">
              <a:latin typeface="Arial Narrow" pitchFamily="34" charset="0"/>
            </a:endParaRPr>
          </a:p>
          <a:p>
            <a:r>
              <a:rPr lang="en-US" sz="2900" b="0" dirty="0" smtClean="0">
                <a:latin typeface="Arial Narrow" pitchFamily="34" charset="0"/>
              </a:rPr>
              <a:t>                                                                                    Laptops </a:t>
            </a:r>
          </a:p>
          <a:p>
            <a:endParaRPr lang="en-US" sz="2000" b="0" dirty="0">
              <a:latin typeface="Arial Narrow" pitchFamily="34" charset="0"/>
            </a:endParaRPr>
          </a:p>
          <a:p>
            <a:r>
              <a:rPr lang="en-US" sz="2900" b="0" dirty="0" smtClean="0">
                <a:latin typeface="Arial Narrow" pitchFamily="34" charset="0"/>
              </a:rPr>
              <a:t>Netbooks</a:t>
            </a:r>
            <a:r>
              <a:rPr lang="en-US" sz="2600" b="0" dirty="0" smtClean="0">
                <a:latin typeface="Arial Narrow" pitchFamily="34" charset="0"/>
              </a:rPr>
              <a:t> </a:t>
            </a:r>
            <a:endParaRPr lang="en-US" sz="2600" b="0" dirty="0">
              <a:latin typeface="Arial Narrow" pitchFamily="34" charset="0"/>
            </a:endParaRPr>
          </a:p>
          <a:p>
            <a:endParaRPr lang="en-US" sz="2000" dirty="0" smtClean="0">
              <a:latin typeface="Arial Narrow" pitchFamily="34" charset="0"/>
            </a:endParaRPr>
          </a:p>
          <a:p>
            <a:endParaRPr lang="en-US" sz="2000" dirty="0">
              <a:latin typeface="Arial Narrow" pitchFamily="34" charset="0"/>
            </a:endParaRPr>
          </a:p>
          <a:p>
            <a:endParaRPr lang="en-US" sz="2000" dirty="0" smtClean="0">
              <a:latin typeface="Arial Narrow" pitchFamily="34" charset="0"/>
            </a:endParaRPr>
          </a:p>
          <a:p>
            <a:r>
              <a:rPr lang="en-US" sz="2000" dirty="0" smtClean="0">
                <a:latin typeface="Arial Narrow" pitchFamily="34" charset="0"/>
              </a:rPr>
              <a:t> </a:t>
            </a:r>
          </a:p>
          <a:p>
            <a:endParaRPr lang="en-US" sz="2000" dirty="0">
              <a:latin typeface="Arial Narrow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4600" y="1093700"/>
            <a:ext cx="1933575" cy="14483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3048000"/>
            <a:ext cx="2000250" cy="193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015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1011208"/>
            <a:ext cx="1676400" cy="16764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596" y="2687608"/>
            <a:ext cx="2165004" cy="14013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3600" cap="none" dirty="0"/>
              <a:t>Inside the Network Barrier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008860"/>
            <a:ext cx="7482840" cy="3604394"/>
          </a:xfrm>
        </p:spPr>
        <p:txBody>
          <a:bodyPr>
            <a:normAutofit/>
          </a:bodyPr>
          <a:lstStyle/>
          <a:p>
            <a:r>
              <a:rPr lang="en-US" sz="2000" b="0" dirty="0">
                <a:latin typeface="Arial Narrow" pitchFamily="34" charset="0"/>
              </a:rPr>
              <a:t>MP3 </a:t>
            </a:r>
            <a:r>
              <a:rPr lang="en-US" sz="2000" b="0" dirty="0" smtClean="0">
                <a:latin typeface="Arial Narrow" pitchFamily="34" charset="0"/>
              </a:rPr>
              <a:t>players</a:t>
            </a:r>
          </a:p>
          <a:p>
            <a:endParaRPr lang="en-US" sz="2000" b="0" dirty="0">
              <a:latin typeface="Arial Narrow" pitchFamily="34" charset="0"/>
            </a:endParaRPr>
          </a:p>
          <a:p>
            <a:r>
              <a:rPr lang="en-US" sz="2000" b="0" dirty="0" smtClean="0">
                <a:latin typeface="Arial Narrow" pitchFamily="34" charset="0"/>
              </a:rPr>
              <a:t>                                                             Digital Cameras </a:t>
            </a:r>
          </a:p>
          <a:p>
            <a:endParaRPr lang="en-US" sz="2000" b="0" dirty="0" smtClean="0">
              <a:latin typeface="Arial Narrow" pitchFamily="34" charset="0"/>
            </a:endParaRPr>
          </a:p>
          <a:p>
            <a:endParaRPr lang="en-US" sz="2000" b="0" dirty="0">
              <a:latin typeface="Arial Narrow" pitchFamily="34" charset="0"/>
            </a:endParaRPr>
          </a:p>
          <a:p>
            <a:r>
              <a:rPr lang="en-US" sz="2000" b="0" dirty="0" smtClean="0">
                <a:latin typeface="Arial Narrow" pitchFamily="34" charset="0"/>
              </a:rPr>
              <a:t>Printers </a:t>
            </a:r>
          </a:p>
          <a:p>
            <a:r>
              <a:rPr lang="en-US" sz="2000" b="0" dirty="0" smtClean="0">
                <a:latin typeface="Arial Narrow" pitchFamily="34" charset="0"/>
              </a:rPr>
              <a:t>                                                               Scanners</a:t>
            </a:r>
            <a:endParaRPr lang="en-US" sz="2000" b="0" dirty="0">
              <a:latin typeface="Arial Narrow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008859"/>
            <a:ext cx="1600200" cy="1600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2895600"/>
            <a:ext cx="2561052" cy="1717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33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Technological Developments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143000"/>
            <a:ext cx="2571750" cy="28575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1752600"/>
            <a:ext cx="3149600" cy="2362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3400" y="4267200"/>
            <a:ext cx="3810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Personal Computers 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800600" y="3962400"/>
            <a:ext cx="3962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Internet &amp; Computer Networks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492443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3600" cap="none" dirty="0"/>
              <a:t>Inside the Network Barrier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flipH="1">
            <a:off x="533400" y="1008860"/>
            <a:ext cx="8001000" cy="3944140"/>
          </a:xfrm>
        </p:spPr>
        <p:txBody>
          <a:bodyPr>
            <a:normAutofit/>
          </a:bodyPr>
          <a:lstStyle/>
          <a:p>
            <a:r>
              <a:rPr lang="en-US" sz="2000" b="0" dirty="0" smtClean="0">
                <a:latin typeface="Arial Narrow" pitchFamily="34" charset="0"/>
              </a:rPr>
              <a:t>Smart Phones are carried in and out of corporations on a daily basis.</a:t>
            </a:r>
          </a:p>
          <a:p>
            <a:endParaRPr lang="en-US" sz="2000" b="0" dirty="0">
              <a:latin typeface="Arial Narrow" pitchFamily="34" charset="0"/>
            </a:endParaRPr>
          </a:p>
          <a:p>
            <a:endParaRPr lang="en-US" sz="2000" b="0" dirty="0">
              <a:latin typeface="Arial Narrow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1600200"/>
            <a:ext cx="2536031" cy="1905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1575148"/>
            <a:ext cx="38100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18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3600" cap="none" dirty="0"/>
              <a:t>Inside the Network Barrier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flipH="1">
            <a:off x="533400" y="1008860"/>
            <a:ext cx="8001000" cy="3944140"/>
          </a:xfrm>
        </p:spPr>
        <p:txBody>
          <a:bodyPr>
            <a:normAutofit/>
          </a:bodyPr>
          <a:lstStyle/>
          <a:p>
            <a:r>
              <a:rPr lang="en-US" sz="2000" b="0" dirty="0" smtClean="0">
                <a:latin typeface="Arial Narrow" pitchFamily="34" charset="0"/>
              </a:rPr>
              <a:t>Cloak and Dagger!</a:t>
            </a:r>
          </a:p>
          <a:p>
            <a:pPr>
              <a:buFont typeface="Arial" pitchFamily="34" charset="0"/>
              <a:buChar char="•"/>
            </a:pPr>
            <a:r>
              <a:rPr lang="en-US" sz="2000" b="0" dirty="0" smtClean="0">
                <a:latin typeface="Arial Narrow" pitchFamily="34" charset="0"/>
              </a:rPr>
              <a:t>A hacker disguised as a repairman?</a:t>
            </a:r>
          </a:p>
          <a:p>
            <a:pPr>
              <a:buFont typeface="Arial" pitchFamily="34" charset="0"/>
              <a:buChar char="•"/>
            </a:pPr>
            <a:r>
              <a:rPr lang="en-US" sz="2000" b="0" dirty="0" smtClean="0">
                <a:latin typeface="Arial Narrow" pitchFamily="34" charset="0"/>
              </a:rPr>
              <a:t>Do they </a:t>
            </a:r>
            <a:r>
              <a:rPr lang="en-US" sz="2000" b="0" dirty="0" smtClean="0">
                <a:latin typeface="Arial Narrow" pitchFamily="34" charset="0"/>
              </a:rPr>
              <a:t>look like </a:t>
            </a:r>
            <a:r>
              <a:rPr lang="en-US" sz="2000" b="0" dirty="0" smtClean="0">
                <a:latin typeface="Arial Narrow" pitchFamily="34" charset="0"/>
              </a:rPr>
              <a:t>they </a:t>
            </a:r>
            <a:r>
              <a:rPr lang="en-US" sz="2000" b="0" dirty="0" smtClean="0">
                <a:latin typeface="Arial Narrow" pitchFamily="34" charset="0"/>
              </a:rPr>
              <a:t>should be there?</a:t>
            </a:r>
          </a:p>
          <a:p>
            <a:endParaRPr lang="en-US" sz="2000" b="0" dirty="0">
              <a:latin typeface="Arial Narrow" pitchFamily="34" charset="0"/>
            </a:endParaRPr>
          </a:p>
          <a:p>
            <a:endParaRPr lang="en-US" sz="2000" b="0" dirty="0">
              <a:latin typeface="Arial Narrow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325626"/>
            <a:ext cx="3234690" cy="21545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4650" y="1752599"/>
            <a:ext cx="3211150" cy="2727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437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3600" cap="none" dirty="0"/>
              <a:t>Inside the Network Barrier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flipH="1">
            <a:off x="533400" y="1295400"/>
            <a:ext cx="8001000" cy="36576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Arial Narrow" pitchFamily="34" charset="0"/>
              </a:rPr>
              <a:t>Identity Theft</a:t>
            </a:r>
          </a:p>
          <a:p>
            <a:pPr>
              <a:buFont typeface="Arial" pitchFamily="34" charset="0"/>
              <a:buChar char="•"/>
            </a:pPr>
            <a:r>
              <a:rPr lang="en-US" sz="2800" b="0" dirty="0" smtClean="0">
                <a:latin typeface="Arial Narrow" pitchFamily="34" charset="0"/>
              </a:rPr>
              <a:t>Is your home network safe.</a:t>
            </a:r>
          </a:p>
          <a:p>
            <a:pPr>
              <a:buFont typeface="Arial" pitchFamily="34" charset="0"/>
              <a:buChar char="•"/>
            </a:pPr>
            <a:r>
              <a:rPr lang="en-US" sz="2800" b="0" dirty="0" smtClean="0">
                <a:latin typeface="Arial Narrow" pitchFamily="34" charset="0"/>
              </a:rPr>
              <a:t>Do you understand and know the threats that are out there.</a:t>
            </a:r>
          </a:p>
          <a:p>
            <a:pPr>
              <a:buFont typeface="Arial" pitchFamily="34" charset="0"/>
              <a:buChar char="•"/>
            </a:pPr>
            <a:r>
              <a:rPr lang="en-US" sz="2800" b="0" dirty="0" smtClean="0">
                <a:latin typeface="Arial Narrow" pitchFamily="34" charset="0"/>
              </a:rPr>
              <a:t>Corporate protection of customer data.</a:t>
            </a:r>
          </a:p>
          <a:p>
            <a:pPr>
              <a:buFont typeface="Arial" pitchFamily="34" charset="0"/>
              <a:buChar char="•"/>
            </a:pPr>
            <a:endParaRPr lang="en-US" sz="2000" b="0" dirty="0">
              <a:latin typeface="Arial Narrow" pitchFamily="34" charset="0"/>
            </a:endParaRPr>
          </a:p>
          <a:p>
            <a:endParaRPr lang="en-US" sz="2000" b="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561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3600" cap="none" dirty="0"/>
              <a:t>Inside the Network Barrier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flipH="1">
            <a:off x="533400" y="990600"/>
            <a:ext cx="8001000" cy="396240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latin typeface="Arial Narrow" pitchFamily="34" charset="0"/>
              </a:rPr>
              <a:t>Employee Threats</a:t>
            </a:r>
          </a:p>
          <a:p>
            <a:pPr>
              <a:buFont typeface="Arial" pitchFamily="34" charset="0"/>
              <a:buChar char="•"/>
            </a:pPr>
            <a:r>
              <a:rPr lang="en-US" sz="2800" b="0" dirty="0" smtClean="0">
                <a:latin typeface="Arial Narrow" pitchFamily="34" charset="0"/>
              </a:rPr>
              <a:t>Can be intentional or unintentional.</a:t>
            </a:r>
          </a:p>
          <a:p>
            <a:pPr>
              <a:buFont typeface="Arial" pitchFamily="34" charset="0"/>
              <a:buChar char="•"/>
            </a:pPr>
            <a:r>
              <a:rPr lang="en-US" sz="2800" b="0" dirty="0" smtClean="0">
                <a:latin typeface="Arial Narrow" pitchFamily="34" charset="0"/>
              </a:rPr>
              <a:t>Work stations left unattended.</a:t>
            </a:r>
          </a:p>
          <a:p>
            <a:pPr>
              <a:buFont typeface="Arial" pitchFamily="34" charset="0"/>
              <a:buChar char="•"/>
            </a:pPr>
            <a:r>
              <a:rPr lang="en-US" sz="2800" b="0" dirty="0" smtClean="0">
                <a:latin typeface="Arial Narrow" pitchFamily="34" charset="0"/>
              </a:rPr>
              <a:t>Allowing a fellow employee access to an unauthorized area.</a:t>
            </a:r>
          </a:p>
          <a:p>
            <a:pPr>
              <a:buFont typeface="Arial" pitchFamily="34" charset="0"/>
              <a:buChar char="•"/>
            </a:pPr>
            <a:r>
              <a:rPr lang="en-US" sz="2800" b="0" dirty="0" smtClean="0">
                <a:latin typeface="Arial Narrow" pitchFamily="34" charset="0"/>
              </a:rPr>
              <a:t>Education of employees is essential.</a:t>
            </a:r>
          </a:p>
          <a:p>
            <a:pPr>
              <a:buFont typeface="Arial" pitchFamily="34" charset="0"/>
              <a:buChar char="•"/>
            </a:pPr>
            <a:endParaRPr lang="en-US" sz="2800" b="0" dirty="0" smtClean="0">
              <a:latin typeface="Arial Narrow" pitchFamily="34" charset="0"/>
            </a:endParaRPr>
          </a:p>
          <a:p>
            <a:pPr>
              <a:buFont typeface="Arial" pitchFamily="34" charset="0"/>
              <a:buChar char="•"/>
            </a:pPr>
            <a:endParaRPr lang="en-US" sz="2000" b="0" dirty="0">
              <a:latin typeface="Arial Narrow" pitchFamily="34" charset="0"/>
            </a:endParaRPr>
          </a:p>
          <a:p>
            <a:endParaRPr lang="en-US" sz="2000" b="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629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US" sz="3600" cap="none" dirty="0"/>
              <a:t>History of Hacking and Cybercrime</a:t>
            </a:r>
            <a:endParaRPr lang="en-US" sz="3600" cap="non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flipH="1">
            <a:off x="533400" y="990600"/>
            <a:ext cx="8001000" cy="396240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endParaRPr lang="en-US" sz="2000" b="0" dirty="0" smtClean="0">
              <a:latin typeface="Arial Narrow" pitchFamily="34" charset="0"/>
            </a:endParaRPr>
          </a:p>
          <a:p>
            <a:pPr marL="0" indent="0"/>
            <a:endParaRPr lang="en-US" sz="2000" b="0" dirty="0">
              <a:latin typeface="Arial Narrow" pitchFamily="34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US" sz="4400" b="0" dirty="0" smtClean="0">
                <a:latin typeface="Arial Narrow" pitchFamily="34" charset="0"/>
              </a:rPr>
              <a:t>Questions? </a:t>
            </a:r>
            <a:endParaRPr lang="en-US" sz="4400" b="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381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760"/>
            <a:ext cx="9144000" cy="548640"/>
          </a:xfrm>
        </p:spPr>
        <p:txBody>
          <a:bodyPr/>
          <a:lstStyle/>
          <a:p>
            <a:pPr algn="ctr"/>
            <a:r>
              <a:rPr lang="en-US" sz="3600" dirty="0" smtClean="0"/>
              <a:t>John draper aka captain crunch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74" t="11351" r="3569" b="18511"/>
          <a:stretch/>
        </p:blipFill>
        <p:spPr>
          <a:xfrm>
            <a:off x="1524000" y="914400"/>
            <a:ext cx="6103620" cy="4155656"/>
          </a:xfrm>
        </p:spPr>
      </p:pic>
    </p:spTree>
    <p:extLst>
      <p:ext uri="{BB962C8B-B14F-4D97-AF65-F5344CB8AC3E}">
        <p14:creationId xmlns:p14="http://schemas.microsoft.com/office/powerpoint/2010/main" val="289597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760"/>
            <a:ext cx="9144000" cy="548640"/>
          </a:xfrm>
        </p:spPr>
        <p:txBody>
          <a:bodyPr/>
          <a:lstStyle/>
          <a:p>
            <a:pPr algn="ctr"/>
            <a:r>
              <a:rPr lang="en-US" sz="3600" dirty="0" smtClean="0"/>
              <a:t>John draper aka captain crunch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066800"/>
            <a:ext cx="7520940" cy="3579849"/>
          </a:xfrm>
        </p:spPr>
        <p:txBody>
          <a:bodyPr>
            <a:noAutofit/>
          </a:bodyPr>
          <a:lstStyle/>
          <a:p>
            <a:pPr>
              <a:buBlip>
                <a:blip r:embed="rId2"/>
              </a:buBlip>
            </a:pPr>
            <a:r>
              <a:rPr lang="en-US" dirty="0" smtClean="0"/>
              <a:t>KNOWN AS FATHER OF MODERN HACKING</a:t>
            </a:r>
          </a:p>
          <a:p>
            <a:pPr>
              <a:buBlip>
                <a:blip r:embed="rId2"/>
              </a:buBlip>
            </a:pPr>
            <a:endParaRPr lang="en-US" dirty="0" smtClean="0"/>
          </a:p>
          <a:p>
            <a:pPr>
              <a:buBlip>
                <a:blip r:embed="rId2"/>
              </a:buBlip>
            </a:pPr>
            <a:r>
              <a:rPr lang="en-US" dirty="0" smtClean="0"/>
              <a:t>ORIGINALLY RADAR TECHNICIAN</a:t>
            </a:r>
          </a:p>
          <a:p>
            <a:pPr marL="0" indent="0"/>
            <a:endParaRPr lang="en-US" dirty="0" smtClean="0"/>
          </a:p>
          <a:p>
            <a:pPr>
              <a:buBlip>
                <a:blip r:embed="rId2"/>
              </a:buBlip>
            </a:pPr>
            <a:r>
              <a:rPr lang="en-US" dirty="0" smtClean="0"/>
              <a:t>SUPPOSDLY CALLED NIXON</a:t>
            </a:r>
          </a:p>
          <a:p>
            <a:pPr marL="0" indent="0"/>
            <a:endParaRPr lang="en-US" dirty="0" smtClean="0"/>
          </a:p>
          <a:p>
            <a:pPr>
              <a:buBlip>
                <a:blip r:embed="rId2"/>
              </a:buBlip>
            </a:pPr>
            <a:r>
              <a:rPr lang="en-US" dirty="0" smtClean="0"/>
              <a:t>HACKED PHONE WITH THE USE OF A CAPTAIN CRUNCH CEREAL WHISTLE</a:t>
            </a:r>
          </a:p>
          <a:p>
            <a:pPr marL="0" indent="0"/>
            <a:endParaRPr lang="en-US" dirty="0" smtClean="0"/>
          </a:p>
          <a:p>
            <a:pPr>
              <a:buBlip>
                <a:blip r:embed="rId2"/>
              </a:buBlip>
            </a:pPr>
            <a:r>
              <a:rPr lang="en-US" dirty="0" smtClean="0"/>
              <a:t>TAUGHT STEVE WOZNIAK AND STEVE JOBS HOW TO MAKE “BLUE BOXES”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67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5760"/>
            <a:ext cx="9144000" cy="548640"/>
          </a:xfrm>
        </p:spPr>
        <p:txBody>
          <a:bodyPr/>
          <a:lstStyle/>
          <a:p>
            <a:pPr algn="ctr"/>
            <a:r>
              <a:rPr lang="en-US" sz="3600" dirty="0" smtClean="0"/>
              <a:t>John draper aka captain crunch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066800"/>
            <a:ext cx="7520940" cy="3579849"/>
          </a:xfrm>
        </p:spPr>
        <p:txBody>
          <a:bodyPr/>
          <a:lstStyle/>
          <a:p>
            <a:pPr>
              <a:buBlip>
                <a:blip r:embed="rId2"/>
              </a:buBlip>
            </a:pPr>
            <a:r>
              <a:rPr lang="en-US" dirty="0" smtClean="0"/>
              <a:t>70’S SERVED TWO STINTS IN PRISON</a:t>
            </a:r>
          </a:p>
          <a:p>
            <a:pPr marL="0" indent="0"/>
            <a:endParaRPr lang="en-US" dirty="0" smtClean="0"/>
          </a:p>
          <a:p>
            <a:pPr>
              <a:buBlip>
                <a:blip r:embed="rId2"/>
              </a:buBlip>
            </a:pPr>
            <a:r>
              <a:rPr lang="en-US" dirty="0" smtClean="0"/>
              <a:t>CURRENTLY UNEMPLOYED</a:t>
            </a:r>
          </a:p>
          <a:p>
            <a:pPr marL="0" indent="0"/>
            <a:endParaRPr lang="en-US" dirty="0" smtClean="0"/>
          </a:p>
          <a:p>
            <a:pPr>
              <a:buBlip>
                <a:blip r:embed="rId2"/>
              </a:buBlip>
            </a:pPr>
            <a:r>
              <a:rPr lang="en-US" dirty="0" smtClean="0"/>
              <a:t>HACKED FOR THE FUN OF IT, NOT FOR $$$</a:t>
            </a:r>
          </a:p>
          <a:p>
            <a:pPr marL="0" indent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164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/>
              <a:t>Steve </a:t>
            </a:r>
            <a:r>
              <a:rPr lang="en-US" sz="3600" dirty="0" err="1" smtClean="0"/>
              <a:t>wozniak</a:t>
            </a: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30" b="56657"/>
          <a:stretch/>
        </p:blipFill>
        <p:spPr>
          <a:xfrm>
            <a:off x="1219200" y="979920"/>
            <a:ext cx="6477000" cy="4076850"/>
          </a:xfrm>
        </p:spPr>
      </p:pic>
    </p:spTree>
    <p:extLst>
      <p:ext uri="{BB962C8B-B14F-4D97-AF65-F5344CB8AC3E}">
        <p14:creationId xmlns:p14="http://schemas.microsoft.com/office/powerpoint/2010/main" val="294568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/>
              <a:t>STEVE WOZNIAK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066800"/>
            <a:ext cx="7520940" cy="3886200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en-US" dirty="0" smtClean="0"/>
              <a:t>CO-FOUNDER OF APPLE</a:t>
            </a:r>
          </a:p>
          <a:p>
            <a:pPr marL="0" indent="0"/>
            <a:endParaRPr lang="en-US" dirty="0" smtClean="0"/>
          </a:p>
          <a:p>
            <a:pPr>
              <a:buBlip>
                <a:blip r:embed="rId2"/>
              </a:buBlip>
            </a:pPr>
            <a:r>
              <a:rPr lang="en-US" dirty="0" smtClean="0"/>
              <a:t>1970’S WAS A STUDENT AT BERKLEY &amp; MEMBER OF “CALIFORNIA’S HOMEBREW COMPUTER CLUB”</a:t>
            </a:r>
          </a:p>
          <a:p>
            <a:pPr marL="0" indent="0"/>
            <a:endParaRPr lang="en-US" dirty="0" smtClean="0"/>
          </a:p>
          <a:p>
            <a:pPr>
              <a:buBlip>
                <a:blip r:embed="rId2"/>
              </a:buBlip>
            </a:pPr>
            <a:r>
              <a:rPr lang="en-US" dirty="0" smtClean="0"/>
              <a:t>MASS PRODUCED “BLUE BOXES” FOR TWO REASONS</a:t>
            </a:r>
          </a:p>
          <a:p>
            <a:pPr lvl="1">
              <a:buBlip>
                <a:blip r:embed="rId2"/>
              </a:buBlip>
            </a:pPr>
            <a:endParaRPr lang="en-US" b="1" dirty="0" smtClean="0"/>
          </a:p>
          <a:p>
            <a:pPr lvl="3">
              <a:buBlip>
                <a:blip r:embed="rId2"/>
              </a:buBlip>
            </a:pPr>
            <a:r>
              <a:rPr lang="en-US" b="1" dirty="0" smtClean="0"/>
              <a:t>1) GENERATE ENOUGH CASH FOR THEIR STARTUP COMPANY “APPLE”</a:t>
            </a:r>
            <a:br>
              <a:rPr lang="en-US" b="1" dirty="0" smtClean="0"/>
            </a:br>
            <a:endParaRPr lang="en-US" b="1" dirty="0" smtClean="0"/>
          </a:p>
          <a:p>
            <a:pPr lvl="3">
              <a:buBlip>
                <a:blip r:embed="rId2"/>
              </a:buBlip>
            </a:pPr>
            <a:r>
              <a:rPr lang="en-US" b="1" dirty="0" smtClean="0"/>
              <a:t>2) FASCINATION BEHIND “THE POWER OF IDEAS” “THAT TWO TEENAGERS COULD BUILD A SMALL BOX FOR A HUNDRED DOLLARS AND CONTROL HUNDRED MILLIONS OF DOLLARS OF PHONE INFRASTRUCTURE</a:t>
            </a:r>
            <a:endParaRPr lang="en-US" b="1" dirty="0"/>
          </a:p>
          <a:p>
            <a:pPr lvl="2">
              <a:buBlip>
                <a:blip r:embed="rId2"/>
              </a:buBlip>
            </a:pPr>
            <a:endParaRPr lang="en-US" dirty="0" smtClean="0"/>
          </a:p>
          <a:p>
            <a:pPr marL="0" indent="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59817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0"/>
            <a:ext cx="6553200" cy="5049413"/>
          </a:xfrm>
        </p:spPr>
      </p:pic>
      <p:pic>
        <p:nvPicPr>
          <p:cNvPr id="4" name="wozniak pope prank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437345" y="40386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835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612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733</TotalTime>
  <Words>792</Words>
  <Application>Microsoft Office PowerPoint</Application>
  <PresentationFormat>On-screen Show (4:3)</PresentationFormat>
  <Paragraphs>191</Paragraphs>
  <Slides>34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Angles</vt:lpstr>
      <vt:lpstr>History of Hacking and Cybercrime</vt:lpstr>
      <vt:lpstr>Technological Developments </vt:lpstr>
      <vt:lpstr>Technological Developments</vt:lpstr>
      <vt:lpstr>John draper aka captain crunch</vt:lpstr>
      <vt:lpstr>John draper aka captain crunch</vt:lpstr>
      <vt:lpstr>John draper aka captain crunch</vt:lpstr>
      <vt:lpstr>Steve wozniak</vt:lpstr>
      <vt:lpstr>STEVE WOZNIAK</vt:lpstr>
      <vt:lpstr>PowerPoint Presentation</vt:lpstr>
      <vt:lpstr>Kevin mitnik</vt:lpstr>
      <vt:lpstr>Kevin mitnik</vt:lpstr>
      <vt:lpstr>Kevin mitnik</vt:lpstr>
      <vt:lpstr>PowerPoint Presentation</vt:lpstr>
      <vt:lpstr>Hacker Laws</vt:lpstr>
      <vt:lpstr>Hacker Laws</vt:lpstr>
      <vt:lpstr>Hacker Laws</vt:lpstr>
      <vt:lpstr>First Computer Hacker Laws</vt:lpstr>
      <vt:lpstr>First Computer Hacker Laws</vt:lpstr>
      <vt:lpstr>First Computer Hacker Laws</vt:lpstr>
      <vt:lpstr>First Computer Hacker Laws</vt:lpstr>
      <vt:lpstr>PATRIOT Act of 2001</vt:lpstr>
      <vt:lpstr>California Comprehensive Computer Data Access and Fraud Act</vt:lpstr>
      <vt:lpstr>Sarbanes-Oxley Act 2002</vt:lpstr>
      <vt:lpstr>Critics of Sarbanes-Oxley Act 2002</vt:lpstr>
      <vt:lpstr>Sarbanes-Oxley Act &amp; PCAOB</vt:lpstr>
      <vt:lpstr>People are the problem!</vt:lpstr>
      <vt:lpstr>Getting Into The Network</vt:lpstr>
      <vt:lpstr>Inside the Network Barrier</vt:lpstr>
      <vt:lpstr>Inside the Network Barrier</vt:lpstr>
      <vt:lpstr>Inside the Network Barrier</vt:lpstr>
      <vt:lpstr>Inside the Network Barrier</vt:lpstr>
      <vt:lpstr>Inside the Network Barrier</vt:lpstr>
      <vt:lpstr>Inside the Network Barrier</vt:lpstr>
      <vt:lpstr>History of Hacking and Cybercrime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of Hacking and Cybercrime</dc:title>
  <dc:creator>Bruce</dc:creator>
  <cp:lastModifiedBy>Windows User</cp:lastModifiedBy>
  <cp:revision>25</cp:revision>
  <dcterms:created xsi:type="dcterms:W3CDTF">2012-04-08T19:40:06Z</dcterms:created>
  <dcterms:modified xsi:type="dcterms:W3CDTF">2012-04-12T12:25:23Z</dcterms:modified>
</cp:coreProperties>
</file>